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AE875-AA4C-45D3-ACCD-F8C02D18AC5E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C696-7666-46A1-9CB1-A8158F3D1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15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B6DF3-91C6-43B1-A94C-074F39D36F5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37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16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26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17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84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07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70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25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261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83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15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53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3A1A-BF2D-4F0B-8A4D-75CB9508D4B8}" type="datetimeFigureOut">
              <a:rPr lang="es-MX" smtClean="0"/>
              <a:t>11/06/2022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3796-1076-473E-82EC-47F14B5E38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31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UNIDAD 1</a:t>
            </a:r>
            <a:r>
              <a:rPr lang="es-MX" sz="4400" dirty="0" smtClean="0">
                <a:latin typeface="Trebuchet MS" panose="020B0603020202020204" pitchFamily="34" charset="0"/>
              </a:rPr>
              <a:t/>
            </a:r>
            <a:br>
              <a:rPr lang="es-MX" sz="4400" dirty="0" smtClean="0">
                <a:latin typeface="Trebuchet MS" panose="020B0603020202020204" pitchFamily="34" charset="0"/>
              </a:rPr>
            </a:br>
            <a:r>
              <a:rPr lang="es-MX" sz="4400" i="0" dirty="0" smtClean="0">
                <a:solidFill>
                  <a:schemeClr val="accent5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Generalidades de la auditoría de los estados financieros</a:t>
            </a:r>
            <a:endParaRPr lang="es-MX" sz="4400" dirty="0">
              <a:solidFill>
                <a:schemeClr val="accent5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1.5   A   1.9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278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19536" y="332657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s-MX" sz="2000" dirty="0"/>
              <a:t>Si se realizan procedimientos de auditoría nuevos o adicionales o hay nuevas conclusiones después de la fecha del dictamen del auditor, se deben documentar: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423592" y="170080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Las circunstancias encontradas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Los procedimientos nuevos o adicionales que se realizaron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La evidencia obtenida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Las conclusiones alcanzadas y su efecto en el dictamen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Los cambios resultantes a la documentación de auditoría (cuándo y por quién)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19536" y="4083169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/>
              <a:t>Compilar el archivo final de la auditoría (no hay fecha para hacerlo ni plazo de retención)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62124" y="6189983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4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48005" y="1394461"/>
            <a:ext cx="104744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Esta NIA ayuda al auditor a identificar errores materiales  en los estados financieros debidos a  incumplimiento con leyes y regulaciones, </a:t>
            </a:r>
            <a:r>
              <a:rPr lang="es-MX" sz="2000" u="sng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pero el auditor no es responsable de prevenir ni detectar su incumplimiento .</a:t>
            </a:r>
          </a:p>
        </p:txBody>
      </p:sp>
      <p:sp>
        <p:nvSpPr>
          <p:cNvPr id="5" name="1 Rectángulo redondeado"/>
          <p:cNvSpPr/>
          <p:nvPr/>
        </p:nvSpPr>
        <p:spPr>
          <a:xfrm>
            <a:off x="910547" y="311175"/>
            <a:ext cx="8712968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>
                <a:solidFill>
                  <a:schemeClr val="tx1"/>
                </a:solidFill>
              </a:rPr>
              <a:t>250  CONSIDERACIÓN DE LAS DISPOSICIONES LEGALES Y REGLAMENTARIAS</a:t>
            </a: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93541" y="6177509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248004" y="2698574"/>
            <a:ext cx="104744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La NIA distingue dos categorías de leyes y regulaciones:</a:t>
            </a:r>
          </a:p>
          <a:p>
            <a:endParaRPr lang="es-MX" sz="2000" dirty="0" smtClean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     • Las que tienen un efecto directo en la determinación de los  </a:t>
            </a:r>
          </a:p>
          <a:p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        montos y  revelaciones de los estados financieros</a:t>
            </a:r>
          </a:p>
        </p:txBody>
      </p:sp>
      <p:sp>
        <p:nvSpPr>
          <p:cNvPr id="8" name="2 Rectángulo redondeado"/>
          <p:cNvSpPr/>
          <p:nvPr/>
        </p:nvSpPr>
        <p:spPr>
          <a:xfrm>
            <a:off x="2208490" y="4342358"/>
            <a:ext cx="6840760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EL AUDITOR DEBE OBTENER SUFICIENTE EVIDENCIA APROPIADA DE AUDITORÍA RESPECTO DE SU CUMPLIMIENTO</a:t>
            </a:r>
            <a:endParaRPr lang="es-MX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2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70179" y="468191"/>
            <a:ext cx="101252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•</a:t>
            </a:r>
            <a:r>
              <a:rPr lang="es-MX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Las que no teniendo ese efecto, su incumplimiento puede ser fundamental para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aspectos operativos del negocio, o para evitar sanciones          </a:t>
            </a:r>
          </a:p>
        </p:txBody>
      </p:sp>
      <p:sp>
        <p:nvSpPr>
          <p:cNvPr id="3" name="3 Rectángulo redondeado"/>
          <p:cNvSpPr/>
          <p:nvPr/>
        </p:nvSpPr>
        <p:spPr>
          <a:xfrm>
            <a:off x="2874049" y="1525043"/>
            <a:ext cx="6840760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EL AUDITOR SÓLO REALIZA PROCEDIMIENTOS PARA AYUDAR A IDENTIFICAR SU CUMPLIMIENTO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972654" y="5773351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09561" y="324418"/>
            <a:ext cx="51988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Ejemplos de procedimientos de auditoría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331136" y="1013680"/>
            <a:ext cx="954281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Comprensión del marco de referencia legal y de regulación aplicable a la entidad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Cómo cumple la entidad con ese marco de referencia (obtener evidencia)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Investigar con la administración si hay cumplimiento de dichas leyes y regulaciones, y solicitar declaraciones escritas al respecto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Inspeccionar correspondencia con las autoridades relevantes</a:t>
            </a:r>
          </a:p>
          <a:p>
            <a:endParaRPr lang="es-MX" sz="20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es-MX" sz="20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es-MX" sz="2000" b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Si </a:t>
            </a:r>
            <a:r>
              <a:rPr lang="es-MX" sz="20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no hay incumplimiento identificado o sospecha del mismo, el auditor no requiere desempeñar procedimientos de auditoría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549303" y="6078150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97058" y="9507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Procedimientos de auditoría cuando se identifica o sospecha incumplimiento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97829" y="627747"/>
            <a:ext cx="97079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El auditor debe comprender la naturaleza del acto y las circunstancias en que ha ocurrido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Obtener mayor información para evaluar el posible efecto en los estados financieros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Discutir el asunto con la administración. Si ésta no proporciona información suficiente que soporte el cumplimiento, y el auditor determina que puede ser de importancia relativa, le convendría obtener asesoría legal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El auditor debe evaluar el efecto en su opinión, de la falta de evidencia suficiente del cumplimiento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43461" y="3490069"/>
            <a:ext cx="97622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Si el incumplimiento tiene efecto de importancia en los estados financieros, la opinión deberá ser con salvedad o negativa</a:t>
            </a:r>
          </a:p>
          <a:p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Se abstendrá de opinar si la administración no permite obtener evidencia suficiente para evaluar si ocurrió el incumplimiento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236265" y="6193480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1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54028" y="519587"/>
            <a:ext cx="8712968" cy="576064"/>
          </a:xfrm>
          <a:prstGeom prst="roundRect">
            <a:avLst>
              <a:gd name="adj" fmla="val 1463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chemeClr val="tx1"/>
                </a:solidFill>
              </a:rPr>
              <a:t>260  COMUNICACIÓN CON EL GOBIERNO CORPORATIVO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534344" y="1789177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/>
              <a:t>Esta NIA se aplica sin importar la estructura de gobierno o tamaño de la entidad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34344" y="3190589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/>
              <a:t>Esta NIA no establece requisitos respecto a la comunicación del auditor con la administración o los dueños de una entidad (excepto que estén a cargo del gobierno corporativo)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37831" y="5950211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03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1341" y="275036"/>
            <a:ext cx="2660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/>
              <a:t>Cuestiones a comunicar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988460" y="810140"/>
            <a:ext cx="99360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/>
              <a:t>Responsabilidades con relación a la auditoría de estados financieros (del auditor y de la entidad)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/>
              <a:t>Descripción general del alcance y momento de realización de la auditoría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/>
          </a:p>
          <a:p>
            <a:r>
              <a:rPr lang="es-MX" dirty="0"/>
              <a:t>      </a:t>
            </a:r>
            <a:r>
              <a:rPr lang="es-MX" dirty="0">
                <a:latin typeface="Calibri"/>
              </a:rPr>
              <a:t>• Sin comprometer la eficacia de la auditoría</a:t>
            </a:r>
          </a:p>
          <a:p>
            <a:r>
              <a:rPr lang="es-MX" dirty="0">
                <a:latin typeface="Calibri"/>
              </a:rPr>
              <a:t>      • Uso de la función de auditoría interna</a:t>
            </a:r>
            <a:endParaRPr lang="es-MX" dirty="0"/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/>
              <a:t>Hallazgos significativos de la auditoría</a:t>
            </a:r>
          </a:p>
          <a:p>
            <a:endParaRPr lang="es-MX" dirty="0"/>
          </a:p>
          <a:p>
            <a:r>
              <a:rPr lang="es-MX" dirty="0"/>
              <a:t>      </a:t>
            </a:r>
            <a:r>
              <a:rPr lang="es-MX" dirty="0">
                <a:latin typeface="Calibri"/>
              </a:rPr>
              <a:t>• Sobre aspectos cualitativos de prácticas contables</a:t>
            </a:r>
          </a:p>
          <a:p>
            <a:r>
              <a:rPr lang="es-MX" dirty="0">
                <a:latin typeface="Calibri"/>
              </a:rPr>
              <a:t>      • Dificultades surgidas durante la realización de la auditoría</a:t>
            </a:r>
          </a:p>
          <a:p>
            <a:endParaRPr lang="es-MX" dirty="0">
              <a:latin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>
                <a:latin typeface="Calibri"/>
              </a:rPr>
              <a:t>Formas de comunicación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>
              <a:latin typeface="Calibri"/>
            </a:endParaRPr>
          </a:p>
          <a:p>
            <a:r>
              <a:rPr lang="es-MX" dirty="0">
                <a:latin typeface="Calibri"/>
              </a:rPr>
              <a:t>     • Depende del tamaño de la organización</a:t>
            </a:r>
            <a:endParaRPr lang="es-MX" dirty="0"/>
          </a:p>
          <a:p>
            <a:r>
              <a:rPr lang="es-MX" dirty="0"/>
              <a:t>     </a:t>
            </a:r>
            <a:r>
              <a:rPr lang="es-MX" dirty="0">
                <a:latin typeface="Calibri"/>
              </a:rPr>
              <a:t>• Verbal o escrita</a:t>
            </a:r>
            <a:endParaRPr lang="es-MX" dirty="0"/>
          </a:p>
          <a:p>
            <a:r>
              <a:rPr lang="es-MX" dirty="0"/>
              <a:t>     </a:t>
            </a:r>
            <a:r>
              <a:rPr lang="es-MX" dirty="0">
                <a:latin typeface="Calibri"/>
              </a:rPr>
              <a:t>• Uso por terceros</a:t>
            </a:r>
            <a:endParaRPr lang="es-MX" dirty="0"/>
          </a:p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8814282" y="6144745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8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483223" y="210589"/>
            <a:ext cx="8856984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bg1"/>
                </a:solidFill>
              </a:rPr>
              <a:t>Código de Ética Profesional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83223" y="803283"/>
            <a:ext cx="8856984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Norma de control de calidad aplicable a firmas de Contadores Públicos que desempeñen auditorías y revisiones de información financiera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483223" y="2034217"/>
            <a:ext cx="6048672" cy="5726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Marco de referencia para trabajos de aseguramiento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896200" y="2034217"/>
            <a:ext cx="2592288" cy="544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FF0000"/>
                </a:solidFill>
              </a:rPr>
              <a:t>Otros servicios relacionados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483223" y="2839887"/>
            <a:ext cx="3744416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Auditoría y revisiones de información histórica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511114" y="2839887"/>
            <a:ext cx="2020781" cy="692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Atestiguamiento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896200" y="2818135"/>
            <a:ext cx="2592288" cy="1656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rgbClr val="FF0000"/>
                </a:solidFill>
              </a:rPr>
              <a:t>Normas de Otros Servicios Relacionados (Compilaciones y Procedimientos Convenidos) </a:t>
            </a:r>
          </a:p>
          <a:p>
            <a:pPr algn="ctr"/>
            <a:r>
              <a:rPr lang="es-MX" sz="1400" dirty="0">
                <a:solidFill>
                  <a:srgbClr val="FF0000"/>
                </a:solidFill>
              </a:rPr>
              <a:t>(Serie 11000)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896200" y="4797152"/>
            <a:ext cx="2592288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rgbClr val="FF0000"/>
                </a:solidFill>
              </a:rPr>
              <a:t>Guías de Otros Servicios Relacionados</a:t>
            </a:r>
          </a:p>
          <a:p>
            <a:pPr algn="ctr"/>
            <a:r>
              <a:rPr lang="es-MX" sz="1400" dirty="0">
                <a:solidFill>
                  <a:srgbClr val="FF0000"/>
                </a:solidFill>
              </a:rPr>
              <a:t>(Serie 12000)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483223" y="3710507"/>
            <a:ext cx="1872208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NIA</a:t>
            </a:r>
          </a:p>
          <a:p>
            <a:pPr algn="ctr"/>
            <a:r>
              <a:rPr lang="es-MX" dirty="0">
                <a:solidFill>
                  <a:schemeClr val="tx1"/>
                </a:solidFill>
              </a:rPr>
              <a:t>(Serie  200 a 810)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571455" y="3762411"/>
            <a:ext cx="1656184" cy="8926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Normas de Revisión </a:t>
            </a:r>
          </a:p>
          <a:p>
            <a:pPr algn="ctr"/>
            <a:r>
              <a:rPr lang="es-MX" dirty="0">
                <a:solidFill>
                  <a:schemeClr val="tx1"/>
                </a:solidFill>
              </a:rPr>
              <a:t>(Serie 9000)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5511113" y="3765891"/>
            <a:ext cx="2020781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Normas para Atestiguar</a:t>
            </a:r>
          </a:p>
          <a:p>
            <a:pPr algn="ctr"/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(Serie 7000)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483223" y="4767942"/>
            <a:ext cx="1872208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Guías de Auditoría</a:t>
            </a:r>
          </a:p>
          <a:p>
            <a:pPr algn="ctr"/>
            <a:r>
              <a:rPr lang="es-MX" sz="1600" dirty="0">
                <a:solidFill>
                  <a:schemeClr val="tx1"/>
                </a:solidFill>
              </a:rPr>
              <a:t>(Serie 6000)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3571455" y="4766261"/>
            <a:ext cx="1656184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Guías de Revisión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(Serie 10000)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562673" y="4795599"/>
            <a:ext cx="1969221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accent2">
                    <a:lumMod val="75000"/>
                  </a:schemeClr>
                </a:solidFill>
              </a:rPr>
              <a:t>Guías de Atestiguamiento</a:t>
            </a:r>
          </a:p>
          <a:p>
            <a:pPr algn="ctr"/>
            <a:r>
              <a:rPr lang="es-MX" sz="1600" dirty="0">
                <a:solidFill>
                  <a:schemeClr val="accent2">
                    <a:lumMod val="75000"/>
                  </a:schemeClr>
                </a:solidFill>
              </a:rPr>
              <a:t>(Serie 8000)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7594404" y="6287101"/>
            <a:ext cx="32871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</a:t>
            </a:r>
            <a:r>
              <a:rPr lang="es-MX" sz="16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01973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703512" y="332656"/>
            <a:ext cx="8856984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chemeClr val="tx1"/>
                </a:solidFill>
              </a:rPr>
              <a:t>200  OBJETIVOS GENERALES DEL AUDITOR Y CONDUCCIÓN DE UNA AUDITORÍA</a:t>
            </a:r>
          </a:p>
        </p:txBody>
      </p:sp>
      <p:sp>
        <p:nvSpPr>
          <p:cNvPr id="4" name="3 Flecha a la derecha con muesca"/>
          <p:cNvSpPr/>
          <p:nvPr/>
        </p:nvSpPr>
        <p:spPr>
          <a:xfrm>
            <a:off x="1991544" y="1264030"/>
            <a:ext cx="3672408" cy="484632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PROPÓSITO DE LA AUDITORÍA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240016" y="1183181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Incrementar el grado de confianza de los usuarios de la información financiera</a:t>
            </a:r>
          </a:p>
        </p:txBody>
      </p:sp>
      <p:sp>
        <p:nvSpPr>
          <p:cNvPr id="7" name="6 Flecha a la derecha con muesca"/>
          <p:cNvSpPr/>
          <p:nvPr/>
        </p:nvSpPr>
        <p:spPr>
          <a:xfrm>
            <a:off x="1991544" y="2245952"/>
            <a:ext cx="3744416" cy="484632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RESPONSABILIDADES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40016" y="212991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La administración de la entidad es responsable de los estados financieros</a:t>
            </a:r>
          </a:p>
        </p:txBody>
      </p:sp>
      <p:sp>
        <p:nvSpPr>
          <p:cNvPr id="9" name="8 Flecha a la derecha con muesca"/>
          <p:cNvSpPr/>
          <p:nvPr/>
        </p:nvSpPr>
        <p:spPr>
          <a:xfrm>
            <a:off x="1991544" y="3263438"/>
            <a:ext cx="3749716" cy="484632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SEGURIDAD RAZONABLE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258309" y="3044089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Los estados financieros están libres de representación errónea de importancia relativa</a:t>
            </a:r>
          </a:p>
        </p:txBody>
      </p:sp>
      <p:sp>
        <p:nvSpPr>
          <p:cNvPr id="11" name="10 Flecha a la derecha con muesca"/>
          <p:cNvSpPr/>
          <p:nvPr/>
        </p:nvSpPr>
        <p:spPr>
          <a:xfrm>
            <a:off x="1991544" y="4258556"/>
            <a:ext cx="3713712" cy="484632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IMPORTANCIA RELATIVA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258310" y="4177707"/>
            <a:ext cx="3870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Según la incidencia en las decisiones de los usuarios</a:t>
            </a:r>
          </a:p>
        </p:txBody>
      </p:sp>
      <p:sp>
        <p:nvSpPr>
          <p:cNvPr id="13" name="12 Flecha a la derecha con muesca"/>
          <p:cNvSpPr/>
          <p:nvPr/>
        </p:nvSpPr>
        <p:spPr>
          <a:xfrm>
            <a:off x="1991544" y="5295201"/>
            <a:ext cx="3713712" cy="484632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FORMACIÓN DE LA OPINIÓN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258310" y="5214351"/>
            <a:ext cx="4230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acuerdo con las conclusiones extraídas de la evidencia de auditoría y su juicio profesional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765819" y="6374105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81608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 la derecha con muesca"/>
          <p:cNvSpPr/>
          <p:nvPr/>
        </p:nvSpPr>
        <p:spPr>
          <a:xfrm>
            <a:off x="1857254" y="182888"/>
            <a:ext cx="3744416" cy="61341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OPINIÓN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216281" y="14997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acuerdo con el marco de referencia de información financiera aplicable</a:t>
            </a:r>
          </a:p>
        </p:txBody>
      </p:sp>
      <p:sp>
        <p:nvSpPr>
          <p:cNvPr id="7" name="6 Flecha a la derecha con muesca"/>
          <p:cNvSpPr/>
          <p:nvPr/>
        </p:nvSpPr>
        <p:spPr>
          <a:xfrm>
            <a:off x="1857254" y="1183927"/>
            <a:ext cx="3744416" cy="62839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OTRAS RESPONSABILIDADES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49961" y="1095127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El auditor las tiene con los usuarios, la administración de la entidad o con otras entidades (SAT, IMSS, BMV)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94627" y="2821577"/>
            <a:ext cx="2807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REPRESENTACIÓN ERRÓNEA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13857" y="2406080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C00000"/>
                </a:solidFill>
              </a:rPr>
              <a:t>Una diferencia entre el monto, clasificación, presentación o revelación de una partida de los estados financieros, y lo que se requiere para estar de acuerdo con el marco de referencia aplicable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1994627" y="4699102"/>
            <a:ext cx="2020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REQUISITOS ÉTICOS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313857" y="4080702"/>
            <a:ext cx="5206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C00000"/>
                </a:solidFill>
              </a:rPr>
              <a:t>▪ Escepticismo profesional</a:t>
            </a:r>
          </a:p>
          <a:p>
            <a:endParaRPr lang="es-MX" dirty="0">
              <a:solidFill>
                <a:srgbClr val="C00000"/>
              </a:solidFill>
            </a:endParaRPr>
          </a:p>
          <a:p>
            <a:r>
              <a:rPr lang="es-MX" dirty="0">
                <a:solidFill>
                  <a:srgbClr val="C00000"/>
                </a:solidFill>
              </a:rPr>
              <a:t>▪ Juicio profesional</a:t>
            </a:r>
          </a:p>
          <a:p>
            <a:endParaRPr lang="es-MX" dirty="0">
              <a:solidFill>
                <a:srgbClr val="C00000"/>
              </a:solidFill>
            </a:endParaRPr>
          </a:p>
          <a:p>
            <a:r>
              <a:rPr lang="es-MX" dirty="0">
                <a:solidFill>
                  <a:srgbClr val="C00000"/>
                </a:solidFill>
              </a:rPr>
              <a:t>▪ Suficiente evidencia apropiada de auditoría para </a:t>
            </a:r>
          </a:p>
          <a:p>
            <a:r>
              <a:rPr lang="es-MX" dirty="0">
                <a:solidFill>
                  <a:srgbClr val="C00000"/>
                </a:solidFill>
              </a:rPr>
              <a:t>   disminuir el riesgo de auditoría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410201" y="6309321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339543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  <p:bldP spid="3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803456" y="304988"/>
            <a:ext cx="8712968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chemeClr val="tx1"/>
                </a:solidFill>
              </a:rPr>
              <a:t>210  ACUERDO DE LOS TÉRMINOS DE LOS TRABAJOS DE AUDITORÍA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279576" y="1268760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Determinar si es aceptable el marco de referencia de información financiera que se aplica a los estados financieros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294747" y="2132856"/>
            <a:ext cx="8193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Obtener el acuerdo de la administración de que reconoce y entiende su responsabilidad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306542" y="2924945"/>
            <a:ext cx="81819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Deberán registrarse en una carta compromiso de auditoría que incluya: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Objetivo y alcance de la auditoría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La responsabilidad del auditor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Las responsabilidades de la administración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Identificación del marco de referencia de información financiera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Referencia a la forma y contenido esperados de cualesquier dictamen que vaya a emitir el auditor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Declaración de que puede haber circunstancias en que el dictamen varíe de la forma y contenido esperados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712995" y="6295170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63377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41073" y="364016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AUDITORÍAS RECURRENTES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605914" y="97317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El auditor debe evaluar si las circunstancias requieren que se revisen los términos del trabajo de auditoría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31162" y="1941719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Malos entendidos sobre el objetivo y el alcance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Cambios recientes en la administración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Cambios de propiedad importantes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Cambios en la naturaleza o tamaño de la entidad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Cambio en requisitos legales o regulatorios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Cambio en el marco de referencia de información financiera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761970" y="6243418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916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38782" y="346999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ACEPTACIÓN DE UN CAMBIO EN LOS TÉRMINOS DEL TRABAJO DE AUDITORÍA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768830" y="1085687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No debe aceptarlo si no hay una justificación razonable</a:t>
            </a:r>
          </a:p>
          <a:p>
            <a:pPr marL="342900" indent="-342900">
              <a:buFont typeface="Wingdings" pitchFamily="2" charset="2"/>
              <a:buChar char="ü"/>
            </a:pP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Deberán acordarse los nuevos términos en otra carta compromiso u otra forma adecuada de acuerdo escrito</a:t>
            </a:r>
          </a:p>
          <a:p>
            <a:pPr marL="342900" indent="-342900">
              <a:buFont typeface="Wingdings" pitchFamily="2" charset="2"/>
              <a:buChar char="ü"/>
            </a:pP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Si el auditor no está de acuerdo con el cambio y la administración no le permite continuar con el trabajo: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     ▪ Debe retirarse del trabajo </a:t>
            </a:r>
          </a:p>
          <a:p>
            <a:endParaRPr lang="es-MX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     ▪  Determinar cualquier obligación contractual o de otro tipo para </a:t>
            </a:r>
          </a:p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        reportar las circunstancias a otras partes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297895" y="6029234"/>
            <a:ext cx="29552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</a:t>
            </a:r>
            <a:r>
              <a:rPr lang="es-MX" sz="1400" dirty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8475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910547" y="311175"/>
            <a:ext cx="8712968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chemeClr val="tx1"/>
                </a:solidFill>
              </a:rPr>
              <a:t>230  DOCUMENTACIÓN DE LA AUDITORÍA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470428" y="1178145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MX" sz="2000" dirty="0"/>
              <a:t>La documentación de auditoría cumple con esta NIA si:</a:t>
            </a:r>
          </a:p>
          <a:p>
            <a:pPr marL="285750" indent="-285750">
              <a:buFont typeface="Wingdings" pitchFamily="2" charset="2"/>
              <a:buChar char="v"/>
            </a:pPr>
            <a:endParaRPr lang="es-MX" sz="2000" dirty="0"/>
          </a:p>
          <a:p>
            <a:r>
              <a:rPr lang="es-MX" sz="2000" dirty="0"/>
              <a:t>     • Provee evidencia sobre las bases d</a:t>
            </a:r>
            <a:r>
              <a:rPr lang="es-MX" sz="2000" dirty="0" smtClean="0"/>
              <a:t>el </a:t>
            </a:r>
            <a:r>
              <a:rPr lang="es-MX" sz="2000" dirty="0"/>
              <a:t>auditor </a:t>
            </a:r>
            <a:r>
              <a:rPr lang="es-MX" sz="2000" dirty="0" smtClean="0"/>
              <a:t>para llegar a una conclusión</a:t>
            </a:r>
            <a:endParaRPr lang="es-MX" sz="2000" dirty="0"/>
          </a:p>
          <a:p>
            <a:r>
              <a:rPr lang="es-MX" sz="2000" dirty="0"/>
              <a:t>        sobre el logro de sus objetivos generales.</a:t>
            </a:r>
          </a:p>
          <a:p>
            <a:r>
              <a:rPr lang="es-MX" sz="2000" dirty="0"/>
              <a:t>        </a:t>
            </a:r>
          </a:p>
          <a:p>
            <a:r>
              <a:rPr lang="es-MX" sz="2000" dirty="0"/>
              <a:t>     • Evidencia que la auditoría se planeó y realizó de acuerdo con las NIA y los</a:t>
            </a:r>
          </a:p>
          <a:p>
            <a:r>
              <a:rPr lang="es-MX" sz="2000" dirty="0"/>
              <a:t>         requisitos aplicables a </a:t>
            </a:r>
            <a:r>
              <a:rPr lang="es-MX" sz="2000" dirty="0" smtClean="0"/>
              <a:t>los requerimientos </a:t>
            </a:r>
            <a:r>
              <a:rPr lang="es-MX" sz="2000" dirty="0"/>
              <a:t>legales y de regulación.     </a:t>
            </a:r>
          </a:p>
          <a:p>
            <a:r>
              <a:rPr lang="es-MX" sz="20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70428" y="3732690"/>
            <a:ext cx="84181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2000" dirty="0"/>
              <a:t>Es útil para otros propósitos: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MX" dirty="0"/>
          </a:p>
          <a:p>
            <a:r>
              <a:rPr lang="es-MX" dirty="0"/>
              <a:t>      </a:t>
            </a:r>
            <a:r>
              <a:rPr lang="es-MX" dirty="0">
                <a:latin typeface="Calibri"/>
              </a:rPr>
              <a:t>• </a:t>
            </a:r>
            <a:r>
              <a:rPr lang="es-MX" sz="2000" dirty="0">
                <a:latin typeface="Calibri"/>
              </a:rPr>
              <a:t>Facilita el plan y la ejecución de la auditoría</a:t>
            </a:r>
          </a:p>
          <a:p>
            <a:endParaRPr lang="es-MX" sz="2000" dirty="0">
              <a:latin typeface="Calibri"/>
            </a:endParaRPr>
          </a:p>
          <a:p>
            <a:r>
              <a:rPr lang="es-MX" sz="2000" dirty="0">
                <a:latin typeface="Calibri"/>
              </a:rPr>
              <a:t>      • Facilita la dirección y supervisión del trabajo</a:t>
            </a:r>
            <a:endParaRPr lang="es-MX" sz="2000" dirty="0"/>
          </a:p>
        </p:txBody>
      </p:sp>
      <p:sp>
        <p:nvSpPr>
          <p:cNvPr id="6" name="Rectángulo 5"/>
          <p:cNvSpPr/>
          <p:nvPr/>
        </p:nvSpPr>
        <p:spPr>
          <a:xfrm>
            <a:off x="7920975" y="6102569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0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361410" y="245886"/>
            <a:ext cx="6408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La naturaleza, oportunidad y extensión de los procedimientos de </a:t>
            </a:r>
            <a:r>
              <a:rPr lang="es-MX" sz="2000" dirty="0" smtClean="0"/>
              <a:t>auditoría</a:t>
            </a:r>
          </a:p>
          <a:p>
            <a:endParaRPr lang="es-MX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Los resultados de los procedimientos </a:t>
            </a:r>
            <a:r>
              <a:rPr lang="es-MX" sz="2000" dirty="0" smtClean="0"/>
              <a:t>realizados</a:t>
            </a:r>
          </a:p>
          <a:p>
            <a:endParaRPr lang="es-MX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/>
              <a:t>Los asuntos importantes originados, las conclusiones alcanzadas y los juicios profesionales importantes</a:t>
            </a:r>
          </a:p>
        </p:txBody>
      </p:sp>
      <p:sp>
        <p:nvSpPr>
          <p:cNvPr id="3" name="2 Cerrar llave"/>
          <p:cNvSpPr/>
          <p:nvPr/>
        </p:nvSpPr>
        <p:spPr>
          <a:xfrm>
            <a:off x="3436068" y="553663"/>
            <a:ext cx="253044" cy="1631216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391253" y="911489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Debe permitir entender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361410" y="3140967"/>
            <a:ext cx="58326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 dirty="0"/>
              <a:t>Las características que identifican a las partidas específicas que se sometieron a </a:t>
            </a:r>
            <a:r>
              <a:rPr lang="es-MX" sz="2000" dirty="0" smtClean="0"/>
              <a:t>prueba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/>
              <a:t>Quién desempeñó el trabajo de auditoría y fecha en que se </a:t>
            </a:r>
            <a:r>
              <a:rPr lang="es-MX" sz="2000" dirty="0" smtClean="0"/>
              <a:t>completó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/>
              <a:t>Quién revisó el trabajo realizado, fecha y extensión de la revisión</a:t>
            </a:r>
          </a:p>
        </p:txBody>
      </p:sp>
      <p:sp>
        <p:nvSpPr>
          <p:cNvPr id="6" name="5 Cerrar llave"/>
          <p:cNvSpPr/>
          <p:nvPr/>
        </p:nvSpPr>
        <p:spPr>
          <a:xfrm>
            <a:off x="3358680" y="3140967"/>
            <a:ext cx="395028" cy="2160242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391253" y="3867145"/>
            <a:ext cx="2093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De los procedimientos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195075" y="6041030"/>
            <a:ext cx="288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solidFill>
                  <a:schemeClr val="accent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M.A. EDUARDO MAUBERT VIVEROS</a:t>
            </a:r>
            <a:endParaRPr lang="es-MX" sz="1400" dirty="0">
              <a:solidFill>
                <a:schemeClr val="accent5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1325</Words>
  <Application>Microsoft Office PowerPoint</Application>
  <PresentationFormat>Panorámica</PresentationFormat>
  <Paragraphs>186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Trebuchet MS</vt:lpstr>
      <vt:lpstr>Wingdings</vt:lpstr>
      <vt:lpstr>Tema de Office</vt:lpstr>
      <vt:lpstr>UNIDAD 1 Generalidades de la auditoría de los estados financieros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 Generalidades de la auditoría de los estados financieros</dc:title>
  <dc:creator>Cuenta Microsoft</dc:creator>
  <cp:lastModifiedBy>Cuenta Microsoft</cp:lastModifiedBy>
  <cp:revision>10</cp:revision>
  <dcterms:created xsi:type="dcterms:W3CDTF">2022-05-02T22:14:49Z</dcterms:created>
  <dcterms:modified xsi:type="dcterms:W3CDTF">2022-06-11T19:00:22Z</dcterms:modified>
</cp:coreProperties>
</file>